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tags" Target="tags/tag1.xml" /><Relationship Id="rId2" Type="http://schemas.openxmlformats.org/officeDocument/2006/relationships/customXml" Target="../customXml/item2.xml" /><Relationship Id="rId16" Type="http://schemas.openxmlformats.org/officeDocument/2006/relationships/handoutMaster" Target="handoutMasters/handoutMaster1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4" Type="http://schemas.openxmlformats.org/officeDocument/2006/relationships/image" Target="../media/image6.svg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 /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 /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10.svg" /><Relationship Id="rId7" Type="http://schemas.openxmlformats.org/officeDocument/2006/relationships/image" Target="../media/image6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12.svg" /><Relationship Id="rId4" Type="http://schemas.openxmlformats.org/officeDocument/2006/relationships/image" Target="../media/image11.png" /><Relationship Id="rId9" Type="http://schemas.openxmlformats.org/officeDocument/2006/relationships/image" Target="../media/image8.svg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 /><Relationship Id="rId2" Type="http://schemas.openxmlformats.org/officeDocument/2006/relationships/image" Target="../media/image20.png" /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 /><Relationship Id="rId3" Type="http://schemas.openxmlformats.org/officeDocument/2006/relationships/image" Target="../media/image9.png" /><Relationship Id="rId7" Type="http://schemas.openxmlformats.org/officeDocument/2006/relationships/image" Target="../media/image5.png" /><Relationship Id="rId2" Type="http://schemas.openxmlformats.org/officeDocument/2006/relationships/image" Target="../media/image13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10" Type="http://schemas.openxmlformats.org/officeDocument/2006/relationships/image" Target="../media/image8.svg" /><Relationship Id="rId4" Type="http://schemas.openxmlformats.org/officeDocument/2006/relationships/image" Target="../media/image10.svg" /><Relationship Id="rId9" Type="http://schemas.openxmlformats.org/officeDocument/2006/relationships/image" Target="../media/image7.png" 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2.svg" /><Relationship Id="rId7" Type="http://schemas.openxmlformats.org/officeDocument/2006/relationships/image" Target="../media/image8.sv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Relationship Id="rId9" Type="http://schemas.openxmlformats.org/officeDocument/2006/relationships/image" Target="../media/image10.svg" 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10.svg" /><Relationship Id="rId7" Type="http://schemas.openxmlformats.org/officeDocument/2006/relationships/image" Target="../media/image6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12.svg" /><Relationship Id="rId4" Type="http://schemas.openxmlformats.org/officeDocument/2006/relationships/image" Target="../media/image11.png" /><Relationship Id="rId9" Type="http://schemas.openxmlformats.org/officeDocument/2006/relationships/image" Target="../media/image8.svg" 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 /><Relationship Id="rId3" Type="http://schemas.openxmlformats.org/officeDocument/2006/relationships/slideMaster" Target="../slideMasters/slideMaster1.xml" /><Relationship Id="rId7" Type="http://schemas.openxmlformats.org/officeDocument/2006/relationships/image" Target="../media/image15.png" /><Relationship Id="rId2" Type="http://schemas.openxmlformats.org/officeDocument/2006/relationships/tags" Target="../tags/tag3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14.jp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7" Type="http://schemas.openxmlformats.org/officeDocument/2006/relationships/image" Target="../media/image16.svg" /><Relationship Id="rId2" Type="http://schemas.openxmlformats.org/officeDocument/2006/relationships/tags" Target="../tags/tag4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5.png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3.bin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7.jp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6.sv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image" Target="../media/image3.sv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vmlDrawing" Target="../drawings/vmlDrawing1.v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image" Target="../media/image1.emf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oleObject" Target="../embeddings/oleObject1.bin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tags" Target="../tags/tag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rway_municipalities_Nynorsk-bokmal_in_schooles_2021.svg" TargetMode="External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dokument/SF/forskrift/2006-06-23-724/KAPITTEL_21#KAPITTEL_21" TargetMode="External" /><Relationship Id="rId1" Type="http://schemas.openxmlformats.org/officeDocument/2006/relationships/slideLayout" Target="../slideLayouts/slideLayout1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Läromedel i framtidens skola - möjligheter och utmaningar för minoritetsspråk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Jonas Bakken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Faglig</a:t>
            </a:r>
            <a:r>
              <a:rPr lang="en-US" dirty="0"/>
              <a:t> </a:t>
            </a:r>
            <a:r>
              <a:rPr lang="en-US" dirty="0" err="1"/>
              <a:t>leder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Lektorprogrammet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Universitetet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Oslo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12.10.2022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127234"/>
            <a:ext cx="11471910" cy="4931367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Aashamar, P. N., Bakken, J. &amp; Brevik, L. M. (2021). Fri </a:t>
            </a:r>
            <a:r>
              <a:rPr lang="nn-NO" dirty="0" err="1"/>
              <a:t>fra</a:t>
            </a:r>
            <a:r>
              <a:rPr lang="nn-NO" dirty="0"/>
              <a:t> lærebokas </a:t>
            </a:r>
            <a:r>
              <a:rPr lang="nn-NO" dirty="0" err="1"/>
              <a:t>tøyler</a:t>
            </a:r>
            <a:r>
              <a:rPr lang="nn-NO" dirty="0"/>
              <a:t>. Om bruk av læreboka og andre tekster i norsk, engelsk og samfunnsfag på 9. og 10. trinn</a:t>
            </a:r>
            <a:r>
              <a:rPr lang="en-US" dirty="0"/>
              <a:t>.</a:t>
            </a:r>
            <a:r>
              <a:rPr lang="nn-NO" dirty="0"/>
              <a:t> </a:t>
            </a:r>
            <a:r>
              <a:rPr lang="nn-NO" i="1" dirty="0"/>
              <a:t>Norsk pedagogisk tidsskrift,105(</a:t>
            </a:r>
            <a:r>
              <a:rPr lang="nn-NO" dirty="0"/>
              <a:t>3), 296–311.</a:t>
            </a:r>
          </a:p>
          <a:p>
            <a:pPr marL="0" indent="0">
              <a:buNone/>
            </a:pPr>
            <a:r>
              <a:rPr lang="en-US" dirty="0"/>
              <a:t>Bakken, J. &amp; Andersson-Bakken, E. (2021). The textbook task as a genre. </a:t>
            </a:r>
            <a:r>
              <a:rPr lang="en-US" i="1" dirty="0"/>
              <a:t>Journal of Curriculum Studies, 53</a:t>
            </a:r>
            <a:r>
              <a:rPr lang="en-US" dirty="0"/>
              <a:t>(6), 729-748.</a:t>
            </a:r>
          </a:p>
          <a:p>
            <a:pPr marL="0" indent="0">
              <a:buNone/>
            </a:pPr>
            <a:r>
              <a:rPr lang="nb-NO" dirty="0"/>
              <a:t>Gilje, Ø. et al. (2016). </a:t>
            </a:r>
            <a:r>
              <a:rPr lang="nb-NO" i="1" dirty="0"/>
              <a:t>Med ARK&amp;APP. Bruk av læremidler og ressurser for læring på tvers av arbeidsformer</a:t>
            </a:r>
            <a:r>
              <a:rPr lang="nb-NO" dirty="0"/>
              <a:t>. Oslo: Universitetet i Oslo.</a:t>
            </a:r>
          </a:p>
        </p:txBody>
      </p:sp>
    </p:spTree>
    <p:extLst>
      <p:ext uri="{BB962C8B-B14F-4D97-AF65-F5344CB8AC3E}">
        <p14:creationId xmlns:p14="http://schemas.microsoft.com/office/powerpoint/2010/main" val="261237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Situasjonen i Norge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30"/>
          </p:nvPr>
        </p:nvSpPr>
        <p:spPr>
          <a:xfrm>
            <a:off x="360044" y="1166648"/>
            <a:ext cx="11471910" cy="4891953"/>
          </a:xfrm>
        </p:spPr>
        <p:txBody>
          <a:bodyPr/>
          <a:lstStyle/>
          <a:p>
            <a:r>
              <a:rPr lang="nb-NO" dirty="0"/>
              <a:t>Det finnes to offisielle norske skriftspråk («målformer»)</a:t>
            </a:r>
          </a:p>
          <a:p>
            <a:pPr lvl="1"/>
            <a:r>
              <a:rPr lang="nb-NO" dirty="0"/>
              <a:t>Bokmål: en tilpasset (fornorsket) versjon av dansk skriftspråk</a:t>
            </a:r>
          </a:p>
          <a:p>
            <a:pPr lvl="1"/>
            <a:r>
              <a:rPr lang="nb-NO" dirty="0"/>
              <a:t>Nynorsk: bygget på norske dialekter</a:t>
            </a:r>
          </a:p>
          <a:p>
            <a:r>
              <a:rPr lang="nb-NO" dirty="0"/>
              <a:t>Kommunen velger hvilket skriftspråk elevene skal bruke som sitt hovedspråk – men alle elever skal lære begge</a:t>
            </a:r>
          </a:p>
          <a:p>
            <a:r>
              <a:rPr lang="nb-NO" dirty="0"/>
              <a:t>Nynorsk er minoritetsspråket: ca. 10 % av elevene (var over 30 % i 1940)</a:t>
            </a:r>
          </a:p>
        </p:txBody>
      </p:sp>
    </p:spTree>
    <p:extLst>
      <p:ext uri="{BB962C8B-B14F-4D97-AF65-F5344CB8AC3E}">
        <p14:creationId xmlns:p14="http://schemas.microsoft.com/office/powerpoint/2010/main" val="102969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 descr="File:Norway municipalities Nynorsk-bokmal in schooles 202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36" y="654323"/>
            <a:ext cx="40290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6098113" y="6244383"/>
            <a:ext cx="54938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https://commons.wikimedia.org/wiki/File:Norway_municipalities_Nynorsk-bokmal_in_schooles_2021.svg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182303" y="5859366"/>
            <a:ext cx="2412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(Kilde: Pengemann, Wikimedia </a:t>
            </a:r>
            <a:r>
              <a:rPr lang="nb-NO" dirty="0" err="1"/>
              <a:t>Commons</a:t>
            </a:r>
            <a:r>
              <a:rPr lang="nb-NO" dirty="0"/>
              <a:t>)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61222" y="3145221"/>
            <a:ext cx="256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Blå = bokmål</a:t>
            </a:r>
          </a:p>
          <a:p>
            <a:r>
              <a:rPr lang="nb-NO" sz="1800" dirty="0"/>
              <a:t>Rød = nynorsk</a:t>
            </a:r>
          </a:p>
          <a:p>
            <a:r>
              <a:rPr lang="nb-NO" sz="1800" dirty="0"/>
              <a:t>Lilla = blanding</a:t>
            </a:r>
          </a:p>
        </p:txBody>
      </p:sp>
    </p:spTree>
    <p:extLst>
      <p:ext uri="{BB962C8B-B14F-4D97-AF65-F5344CB8AC3E}">
        <p14:creationId xmlns:p14="http://schemas.microsoft.com/office/powerpoint/2010/main" val="383449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 om grunnskolen og den </a:t>
            </a:r>
            <a:r>
              <a:rPr lang="nb-NO" dirty="0" err="1"/>
              <a:t>videregåande</a:t>
            </a:r>
            <a:r>
              <a:rPr lang="nb-NO" dirty="0"/>
              <a:t> opplæringa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198180"/>
            <a:ext cx="11471910" cy="4860422"/>
          </a:xfrm>
        </p:spPr>
        <p:txBody>
          <a:bodyPr/>
          <a:lstStyle/>
          <a:p>
            <a:r>
              <a:rPr lang="nb-NO" dirty="0"/>
              <a:t>Elever har rett til trykte og digitale læremidler på sitt skriftspråk</a:t>
            </a:r>
          </a:p>
          <a:p>
            <a:r>
              <a:rPr lang="nb-NO" dirty="0"/>
              <a:t>Skolen kan bare bruke læremidler som er utgitt i parallelle utgaver på bokmål og nynorsk</a:t>
            </a:r>
          </a:p>
          <a:p>
            <a:pPr lvl="1"/>
            <a:r>
              <a:rPr lang="nb-NO" dirty="0"/>
              <a:t>Dette stilles som krav når skolen søker penger fra nasjonale myndigheter til å kjøpe læremidler</a:t>
            </a:r>
          </a:p>
          <a:p>
            <a:r>
              <a:rPr lang="nb-NO" dirty="0"/>
              <a:t>Lovens definisjon av læremiddel: produsert for regelmessig anvendelse i skolen, dekker målene i læreplanen</a:t>
            </a:r>
          </a:p>
        </p:txBody>
      </p:sp>
      <p:sp>
        <p:nvSpPr>
          <p:cNvPr id="7" name="Rektangel 6"/>
          <p:cNvSpPr/>
          <p:nvPr/>
        </p:nvSpPr>
        <p:spPr>
          <a:xfrm>
            <a:off x="650979" y="4164922"/>
            <a:ext cx="8063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>
                <a:hlinkClick r:id="rId2"/>
              </a:rPr>
              <a:t>https://lovdata.no/dokument/SF/forskrift/2006-06-23-724/KAPITTEL_21#KAPITTEL_21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93828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utfordring for statlig styring av læremidler i dag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158766"/>
            <a:ext cx="11471910" cy="4899835"/>
          </a:xfrm>
        </p:spPr>
        <p:txBody>
          <a:bodyPr/>
          <a:lstStyle/>
          <a:p>
            <a:r>
              <a:rPr lang="nb-NO" dirty="0"/>
              <a:t>Loven er primært laget for å regulere forlagenes produksjon av lærebøker</a:t>
            </a:r>
          </a:p>
          <a:p>
            <a:r>
              <a:rPr lang="nb-NO" dirty="0"/>
              <a:t>Norske lærere bruker lærebøker i stadig mindre grad</a:t>
            </a:r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20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forskning om læremiddelbruk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087822"/>
            <a:ext cx="11471910" cy="4970780"/>
          </a:xfrm>
        </p:spPr>
        <p:txBody>
          <a:bodyPr/>
          <a:lstStyle/>
          <a:p>
            <a:r>
              <a:rPr lang="nb-NO" dirty="0"/>
              <a:t>Bruken av lærebøker er mindre på høyere klassetrinn – og minst i gymnaset (Gilje m.fl. 2016)</a:t>
            </a:r>
          </a:p>
          <a:p>
            <a:r>
              <a:rPr lang="nb-NO" dirty="0"/>
              <a:t>Forskjeller mellom skolefagene i hvor mye og hvordan lærebøker blir brukt</a:t>
            </a:r>
          </a:p>
          <a:p>
            <a:pPr lvl="1"/>
            <a:r>
              <a:rPr lang="nb-NO" dirty="0"/>
              <a:t>Lærebok brukes mest i matematikk, naturfag og samfunnsfag</a:t>
            </a:r>
          </a:p>
          <a:p>
            <a:pPr lvl="1"/>
            <a:r>
              <a:rPr lang="nb-NO" dirty="0"/>
              <a:t>Lærebok brukes minst i norsk og engelsk: elevene leser primært de skjønnlitterære tekstene i lærebøkenes antologier</a:t>
            </a:r>
          </a:p>
          <a:p>
            <a:r>
              <a:rPr lang="nb-NO" dirty="0"/>
              <a:t>Etter seneste læreplanreform (2020) er det mange norske skoler som ikke har kjøpt nye lærebøker, men i stedet </a:t>
            </a:r>
            <a:r>
              <a:rPr lang="nb-NO" dirty="0" err="1"/>
              <a:t>iPad</a:t>
            </a:r>
            <a:r>
              <a:rPr lang="nb-NO" dirty="0"/>
              <a:t> og annet teknisk utstyr</a:t>
            </a:r>
          </a:p>
        </p:txBody>
      </p:sp>
    </p:spTree>
    <p:extLst>
      <p:ext uri="{BB962C8B-B14F-4D97-AF65-F5344CB8AC3E}">
        <p14:creationId xmlns:p14="http://schemas.microsoft.com/office/powerpoint/2010/main" val="42103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000" b="1" dirty="0"/>
              <a:t>Aashamar, Bakken &amp; Brevik (2020): </a:t>
            </a:r>
            <a:r>
              <a:rPr lang="nn-NO" sz="2000" b="1" dirty="0"/>
              <a:t>Fri </a:t>
            </a:r>
            <a:r>
              <a:rPr lang="nn-NO" sz="2000" b="1" dirty="0" err="1"/>
              <a:t>fra</a:t>
            </a:r>
            <a:r>
              <a:rPr lang="nn-NO" sz="2000" b="1" dirty="0"/>
              <a:t> lærebokas </a:t>
            </a:r>
            <a:r>
              <a:rPr lang="nn-NO" sz="2000" b="1" dirty="0" err="1"/>
              <a:t>tøyler</a:t>
            </a:r>
            <a:r>
              <a:rPr lang="nn-NO" sz="2000" b="1" dirty="0"/>
              <a:t>. Om bruk av læreboka og andre tekster i norsk, engelsk og samfunnsfag på 9. og 10. trinn</a:t>
            </a:r>
            <a:endParaRPr lang="nb-NO" sz="2000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221828"/>
            <a:ext cx="11471910" cy="4836773"/>
          </a:xfrm>
        </p:spPr>
        <p:txBody>
          <a:bodyPr/>
          <a:lstStyle/>
          <a:p>
            <a:r>
              <a:rPr lang="nb-NO" dirty="0"/>
              <a:t>En analyse av læremiddelbruk i 135 timer undervisning i 8. og 9. klasse</a:t>
            </a:r>
          </a:p>
          <a:p>
            <a:r>
              <a:rPr lang="nb-NO" dirty="0"/>
              <a:t>Undervisningstid der læreboka blir brukt:</a:t>
            </a:r>
          </a:p>
          <a:p>
            <a:pPr lvl="1"/>
            <a:r>
              <a:rPr lang="nb-NO" dirty="0"/>
              <a:t>Samfunnsfag: 37 % av tiden</a:t>
            </a:r>
          </a:p>
          <a:p>
            <a:pPr lvl="1"/>
            <a:r>
              <a:rPr lang="nb-NO" dirty="0"/>
              <a:t>Engelsk: 19 % av tiden</a:t>
            </a:r>
          </a:p>
          <a:p>
            <a:pPr lvl="1"/>
            <a:r>
              <a:rPr lang="nb-NO" dirty="0"/>
              <a:t>Norsk: 1 % av tiden</a:t>
            </a:r>
          </a:p>
          <a:p>
            <a:r>
              <a:rPr lang="nb-NO" dirty="0"/>
              <a:t>Hva bruker lærerne i stedet for lærebok?</a:t>
            </a:r>
          </a:p>
          <a:p>
            <a:pPr lvl="1"/>
            <a:r>
              <a:rPr lang="nb-NO" dirty="0"/>
              <a:t>Tekster og Power Point-presentasjoner de har laget selv</a:t>
            </a:r>
          </a:p>
          <a:p>
            <a:pPr lvl="1"/>
            <a:r>
              <a:rPr lang="nb-NO" dirty="0"/>
              <a:t>Nettsider</a:t>
            </a:r>
          </a:p>
          <a:p>
            <a:pPr lvl="1"/>
            <a:r>
              <a:rPr lang="nb-NO" dirty="0"/>
              <a:t>Filmer fra nettet</a:t>
            </a:r>
          </a:p>
          <a:p>
            <a:pPr lvl="1"/>
            <a:r>
              <a:rPr lang="nb-NO" dirty="0"/>
              <a:t>Kopier fra andre bøker</a:t>
            </a:r>
          </a:p>
          <a:p>
            <a:pPr lvl="1"/>
            <a:r>
              <a:rPr lang="nb-NO" dirty="0"/>
              <a:t>Tidligere eksamensoppgaver</a:t>
            </a:r>
          </a:p>
          <a:p>
            <a:pPr lvl="1"/>
            <a:r>
              <a:rPr lang="nb-NO" dirty="0"/>
              <a:t>M.m.</a:t>
            </a:r>
          </a:p>
        </p:txBody>
      </p:sp>
    </p:spTree>
    <p:extLst>
      <p:ext uri="{BB962C8B-B14F-4D97-AF65-F5344CB8AC3E}">
        <p14:creationId xmlns:p14="http://schemas.microsoft.com/office/powerpoint/2010/main" val="281954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og muligheter for minoritetsspråk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119352"/>
            <a:ext cx="11471910" cy="4939249"/>
          </a:xfrm>
        </p:spPr>
        <p:txBody>
          <a:bodyPr/>
          <a:lstStyle/>
          <a:p>
            <a:r>
              <a:rPr lang="nb-NO" dirty="0"/>
              <a:t>Utfordring</a:t>
            </a:r>
          </a:p>
          <a:p>
            <a:pPr lvl="1"/>
            <a:r>
              <a:rPr lang="nb-NO" dirty="0"/>
              <a:t>Når lærerne ikke bruker læreboka, hjelper det ikke med statlig regulering av produksjon og innkjøp av lærebøker</a:t>
            </a:r>
          </a:p>
          <a:p>
            <a:r>
              <a:rPr lang="nb-NO" dirty="0"/>
              <a:t>Mulighet</a:t>
            </a:r>
          </a:p>
          <a:p>
            <a:pPr lvl="1"/>
            <a:r>
              <a:rPr lang="nb-NO" dirty="0"/>
              <a:t>Når det blir en normal praksis i skolen at læreren selv produserer og henter inn tekster til bruk i undervisningen, kan læreren sørge for at minoritetselevene får tekster på sitt språk</a:t>
            </a:r>
          </a:p>
          <a:p>
            <a:r>
              <a:rPr lang="nb-NO" dirty="0"/>
              <a:t>Men det er forskjeller mellom fag. I noen fag er læreboka fortsatt mye brukt.</a:t>
            </a:r>
          </a:p>
        </p:txBody>
      </p:sp>
    </p:spTree>
    <p:extLst>
      <p:ext uri="{BB962C8B-B14F-4D97-AF65-F5344CB8AC3E}">
        <p14:creationId xmlns:p14="http://schemas.microsoft.com/office/powerpoint/2010/main" val="391949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mye bør staten styre?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30"/>
          </p:nvPr>
        </p:nvSpPr>
        <p:spPr>
          <a:xfrm>
            <a:off x="360044" y="1221828"/>
            <a:ext cx="11471910" cy="4836773"/>
          </a:xfrm>
        </p:spPr>
        <p:txBody>
          <a:bodyPr/>
          <a:lstStyle/>
          <a:p>
            <a:r>
              <a:rPr lang="nb-NO" dirty="0"/>
              <a:t>Statlig regulering av læremidler har blitt uvanlig i den vestlige verden</a:t>
            </a:r>
          </a:p>
          <a:p>
            <a:pPr lvl="1"/>
            <a:r>
              <a:rPr lang="nb-NO" dirty="0"/>
              <a:t>Ansvaret ligger hos forlagene, skolene og lærerne</a:t>
            </a:r>
          </a:p>
          <a:p>
            <a:pPr lvl="1"/>
            <a:r>
              <a:rPr lang="nb-NO" dirty="0"/>
              <a:t>Større frihet </a:t>
            </a:r>
            <a:r>
              <a:rPr lang="nb-NO"/>
              <a:t>og mangfold</a:t>
            </a:r>
            <a:endParaRPr lang="nb-NO" dirty="0"/>
          </a:p>
          <a:p>
            <a:r>
              <a:rPr lang="nb-NO" dirty="0"/>
              <a:t>Norge hadde en statlig godkjenningsordning for lærebøker fram til 2000</a:t>
            </a:r>
          </a:p>
          <a:p>
            <a:r>
              <a:rPr lang="nb-NO" dirty="0"/>
              <a:t>Eksempler på land med sterk statlig regulering av produksjonen og bruken av læremidler (Bakken &amp; Andersson-Bakken, 2021)</a:t>
            </a:r>
          </a:p>
          <a:p>
            <a:pPr lvl="1"/>
            <a:r>
              <a:rPr lang="nb-NO" dirty="0"/>
              <a:t>Kina</a:t>
            </a:r>
          </a:p>
          <a:p>
            <a:pPr lvl="1"/>
            <a:r>
              <a:rPr lang="nb-NO" dirty="0"/>
              <a:t>Russland</a:t>
            </a:r>
          </a:p>
          <a:p>
            <a:pPr lvl="1"/>
            <a:r>
              <a:rPr lang="nb-NO" dirty="0"/>
              <a:t>Iran</a:t>
            </a:r>
          </a:p>
          <a:p>
            <a:pPr lvl="1"/>
            <a:r>
              <a:rPr lang="nb-NO" dirty="0"/>
              <a:t>Sør-Korea</a:t>
            </a:r>
          </a:p>
          <a:p>
            <a:pPr lvl="1"/>
            <a:r>
              <a:rPr lang="nb-NO" dirty="0"/>
              <a:t>Tyrkia</a:t>
            </a:r>
          </a:p>
        </p:txBody>
      </p:sp>
    </p:spTree>
    <p:extLst>
      <p:ext uri="{BB962C8B-B14F-4D97-AF65-F5344CB8AC3E}">
        <p14:creationId xmlns:p14="http://schemas.microsoft.com/office/powerpoint/2010/main" val="1230113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e5d65d-5312-49d2-b571-81404cbd4aec">
      <Terms xmlns="http://schemas.microsoft.com/office/infopath/2007/PartnerControls"/>
    </lcf76f155ced4ddcb4097134ff3c332f>
    <TaxCatchAll xmlns="57bc3365-fbb6-489a-86bf-7fad8fe6c9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241182D8D89A40AFE53EE63FAB79B3" ma:contentTypeVersion="16" ma:contentTypeDescription="Skapa ett nytt dokument." ma:contentTypeScope="" ma:versionID="ce6840fec859b01a8a7899b3f3401c46">
  <xsd:schema xmlns:xsd="http://www.w3.org/2001/XMLSchema" xmlns:xs="http://www.w3.org/2001/XMLSchema" xmlns:p="http://schemas.microsoft.com/office/2006/metadata/properties" xmlns:ns2="3ee5d65d-5312-49d2-b571-81404cbd4aec" xmlns:ns3="57bc3365-fbb6-489a-86bf-7fad8fe6c96c" targetNamespace="http://schemas.microsoft.com/office/2006/metadata/properties" ma:root="true" ma:fieldsID="f1c53f78f3177c330db951e57513fa5f" ns2:_="" ns3:_="">
    <xsd:import namespace="3ee5d65d-5312-49d2-b571-81404cbd4aec"/>
    <xsd:import namespace="57bc3365-fbb6-489a-86bf-7fad8fe6c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d65d-5312-49d2-b571-81404cbd4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65fad3f7-d3c8-4746-a81d-17c1de9c3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c3365-fbb6-489a-86bf-7fad8fe6c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6a35cd-9d62-4e71-bf0c-3a7a2e888fc4}" ma:internalName="TaxCatchAll" ma:showField="CatchAllData" ma:web="57bc3365-fbb6-489a-86bf-7fad8fe6c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AD0F881-C516-4827-951F-10368037921F}"/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141</TotalTime>
  <Words>651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Läromedel i framtidens skola - möjligheter och utmaningar för minoritetsspråk</vt:lpstr>
      <vt:lpstr>Situasjonen i Norge</vt:lpstr>
      <vt:lpstr>PowerPoint-presentasjon</vt:lpstr>
      <vt:lpstr>Lov om grunnskolen og den videregåande opplæringa</vt:lpstr>
      <vt:lpstr>En utfordring for statlig styring av læremidler i dag</vt:lpstr>
      <vt:lpstr>Norsk forskning om læremiddelbruk</vt:lpstr>
      <vt:lpstr>Aashamar, Bakken &amp; Brevik (2020): Fri fra lærebokas tøyler. Om bruk av læreboka og andre tekster i norsk, engelsk og samfunnsfag på 9. og 10. trinn</vt:lpstr>
      <vt:lpstr>Utfordringer og muligheter for minoritetsspråk</vt:lpstr>
      <vt:lpstr>Hvor mye bør staten styre?</vt:lpstr>
      <vt:lpstr>Referanser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Jonas Bakken</dc:creator>
  <cp:lastModifiedBy>Jonas Bakken</cp:lastModifiedBy>
  <cp:revision>33</cp:revision>
  <dcterms:created xsi:type="dcterms:W3CDTF">2022-10-03T12:12:30Z</dcterms:created>
  <dcterms:modified xsi:type="dcterms:W3CDTF">2022-10-10T08:42:00Z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0x010100A91DE0212A3A314288199A04EA3B296C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